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4"/>
  </p:notesMasterIdLst>
  <p:sldIdLst>
    <p:sldId id="256" r:id="rId3"/>
    <p:sldId id="302" r:id="rId4"/>
    <p:sldId id="259" r:id="rId5"/>
    <p:sldId id="260" r:id="rId6"/>
    <p:sldId id="261" r:id="rId7"/>
    <p:sldId id="280" r:id="rId8"/>
    <p:sldId id="279" r:id="rId9"/>
    <p:sldId id="305" r:id="rId10"/>
    <p:sldId id="282" r:id="rId11"/>
    <p:sldId id="287" r:id="rId12"/>
    <p:sldId id="288" r:id="rId13"/>
    <p:sldId id="289" r:id="rId14"/>
    <p:sldId id="293" r:id="rId15"/>
    <p:sldId id="297" r:id="rId16"/>
    <p:sldId id="281" r:id="rId17"/>
    <p:sldId id="284" r:id="rId18"/>
    <p:sldId id="285" r:id="rId19"/>
    <p:sldId id="295" r:id="rId20"/>
    <p:sldId id="304" r:id="rId21"/>
    <p:sldId id="298" r:id="rId22"/>
    <p:sldId id="299" r:id="rId23"/>
    <p:sldId id="292" r:id="rId24"/>
    <p:sldId id="286" r:id="rId25"/>
    <p:sldId id="312" r:id="rId26"/>
    <p:sldId id="319" r:id="rId27"/>
    <p:sldId id="290" r:id="rId28"/>
    <p:sldId id="309" r:id="rId29"/>
    <p:sldId id="317" r:id="rId30"/>
    <p:sldId id="316" r:id="rId31"/>
    <p:sldId id="318" r:id="rId32"/>
    <p:sldId id="306" r:id="rId33"/>
    <p:sldId id="315" r:id="rId34"/>
    <p:sldId id="307" r:id="rId35"/>
    <p:sldId id="308" r:id="rId36"/>
    <p:sldId id="283" r:id="rId37"/>
    <p:sldId id="291" r:id="rId38"/>
    <p:sldId id="294" r:id="rId39"/>
    <p:sldId id="296" r:id="rId40"/>
    <p:sldId id="300" r:id="rId41"/>
    <p:sldId id="301" r:id="rId42"/>
    <p:sldId id="30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5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0665A-48D0-451F-A8D2-CADA3081E70A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DBC82-55FC-4CDD-B162-5B08F21F8E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69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cern/news/news/computing/cern-data-centre-passes-200-petabyte-mileston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406EA1-1D2D-41B4-A75D-9EF1134FA7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480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https://home.cern/news/news/computing/cern-data-centre-passes-200-petabyte-milestone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DBC82-55FC-4CDD-B162-5B08F21F8E9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73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C953-14B4-4626-9003-896F4BF14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4E33D-0023-4AAA-8613-4159636ED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C444B-F2B8-42F3-8660-372B20827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A59D8-C72E-488E-B57F-ED83C6EF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12D0-9AE6-42EA-99C0-DBEBED2E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719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0BB0-8BF0-4B4F-B01B-50C6A3EC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B5FAE-0C00-4C6A-9729-C6BA707B8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26273-63E2-43CB-AA7D-429E13D2C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9C0C4-4E0A-4AA0-9E58-B96AAD91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66E11-7C6A-43B5-B981-7C8A5683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86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B3234B-C7AE-4321-BFFC-499E19729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5EBBF8-9CB7-49BF-BA99-17E640109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2F43C-9020-4006-A5AE-4D50DFD9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9F48-C45D-402A-8942-4579E99E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A152F-C696-48AE-B524-5E86F951A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254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- Blue/White">
    <p:bg>
      <p:bgPr>
        <a:solidFill>
          <a:srgbClr val="0047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0E5A-28DD-4E83-95B7-996ACB4E9C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68907"/>
            <a:ext cx="10800000" cy="3078307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FC7A9-B745-410D-A4C9-A00F27EE0BA6}"/>
              </a:ext>
            </a:extLst>
          </p:cNvPr>
          <p:cNvSpPr/>
          <p:nvPr userDrawn="1"/>
        </p:nvSpPr>
        <p:spPr>
          <a:xfrm>
            <a:off x="0" y="505932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5776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3056"/>
                  <a:pt x="803" y="11657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5590" y="5695763"/>
            <a:ext cx="1900165" cy="101282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4570FA-CC61-4119-8177-18240D21D4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6282221"/>
            <a:ext cx="9378950" cy="422275"/>
          </a:xfrm>
        </p:spPr>
        <p:txBody>
          <a:bodyPr wrap="none" lIns="0" tIns="0" rIns="0" bIns="0" anchor="b" anchorCtr="0">
            <a:no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FontTx/>
              <a:buNone/>
              <a:defRPr lang="en-US" sz="2800" kern="1200" dirty="0" smtClean="0">
                <a:solidFill>
                  <a:srgbClr val="041E42"/>
                </a:solidFill>
                <a:latin typeface="Catamaran SemiBold" panose="00000700000000000000" pitchFamily="2" charset="0"/>
                <a:ea typeface="+mn-ea"/>
                <a:cs typeface="Catamaran SemiBold" panose="00000700000000000000" pitchFamily="2" charset="0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72BBDB-C704-485E-95B0-AF60B229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</p:spTree>
    <p:extLst>
      <p:ext uri="{BB962C8B-B14F-4D97-AF65-F5344CB8AC3E}">
        <p14:creationId xmlns:p14="http://schemas.microsoft.com/office/powerpoint/2010/main" val="142203254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D4A18-F353-4A38-AE67-617F039871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</p:spTree>
    <p:extLst>
      <p:ext uri="{BB962C8B-B14F-4D97-AF65-F5344CB8AC3E}">
        <p14:creationId xmlns:p14="http://schemas.microsoft.com/office/powerpoint/2010/main" val="2651251644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D4A18-F353-4A38-AE67-617F039871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40D4D9-843C-4D85-8B5A-C8B741358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475200"/>
            <a:ext cx="5220000" cy="5220114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4D5B6C1-042B-4AEA-BCD9-572199D2C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901" y="475198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8845359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D4A18-F353-4A38-AE67-617F039871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C0157C-620D-446F-8C4F-365FBF7C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475200"/>
            <a:ext cx="10800000" cy="5221597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145545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Blue">
    <p:bg>
      <p:bgPr>
        <a:solidFill>
          <a:srgbClr val="0047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71DBC27-8D96-4B6C-9911-C4E430AE0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 lang="en-GB" sz="9000" kern="1200" cap="all" spc="-10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FB3D5-8FE9-4665-B3FE-BE347625B8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140" y="5695763"/>
            <a:ext cx="1907067" cy="101282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E52AB-255D-4E05-9301-F990F00262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D2C4FF-E07D-4AC8-B26A-6F60DBF63D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4800" y="1825200"/>
            <a:ext cx="10800000" cy="3780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988458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Bottom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FD27C-5DB7-42ED-9799-3E99F5A1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377313"/>
            <a:ext cx="1080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14488" indent="-268288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B2E05C2-B751-4B59-9068-620723B3A9E1}"/>
              </a:ext>
            </a:extLst>
          </p:cNvPr>
          <p:cNvSpPr/>
          <p:nvPr userDrawn="1"/>
        </p:nvSpPr>
        <p:spPr>
          <a:xfrm>
            <a:off x="0" y="505800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241 w 12195010"/>
              <a:gd name="connsiteY0" fmla="*/ 1166966 h 1800000"/>
              <a:gd name="connsiteX1" fmla="*/ 12195010 w 12195010"/>
              <a:gd name="connsiteY1" fmla="*/ 0 h 1800000"/>
              <a:gd name="connsiteX2" fmla="*/ 12195010 w 12195010"/>
              <a:gd name="connsiteY2" fmla="*/ 1800000 h 1800000"/>
              <a:gd name="connsiteX3" fmla="*/ 3010 w 12195010"/>
              <a:gd name="connsiteY3" fmla="*/ 1800000 h 1800000"/>
              <a:gd name="connsiteX4" fmla="*/ 241 w 12195010"/>
              <a:gd name="connsiteY4" fmla="*/ 1166966 h 1800000"/>
              <a:gd name="connsiteX0" fmla="*/ 381 w 12192768"/>
              <a:gd name="connsiteY0" fmla="*/ 1166966 h 1800000"/>
              <a:gd name="connsiteX1" fmla="*/ 12192768 w 12192768"/>
              <a:gd name="connsiteY1" fmla="*/ 0 h 1800000"/>
              <a:gd name="connsiteX2" fmla="*/ 12192768 w 12192768"/>
              <a:gd name="connsiteY2" fmla="*/ 1800000 h 1800000"/>
              <a:gd name="connsiteX3" fmla="*/ 768 w 12192768"/>
              <a:gd name="connsiteY3" fmla="*/ 1800000 h 1800000"/>
              <a:gd name="connsiteX4" fmla="*/ 381 w 12192768"/>
              <a:gd name="connsiteY4" fmla="*/ 1166966 h 1800000"/>
              <a:gd name="connsiteX0" fmla="*/ 1994 w 12192000"/>
              <a:gd name="connsiteY0" fmla="*/ 1161013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1994 w 12192000"/>
              <a:gd name="connsiteY4" fmla="*/ 1161013 h 1800000"/>
              <a:gd name="connsiteX0" fmla="*/ 295 w 12193873"/>
              <a:gd name="connsiteY0" fmla="*/ 1163394 h 1800000"/>
              <a:gd name="connsiteX1" fmla="*/ 12193873 w 12193873"/>
              <a:gd name="connsiteY1" fmla="*/ 0 h 1800000"/>
              <a:gd name="connsiteX2" fmla="*/ 12193873 w 12193873"/>
              <a:gd name="connsiteY2" fmla="*/ 1800000 h 1800000"/>
              <a:gd name="connsiteX3" fmla="*/ 1873 w 12193873"/>
              <a:gd name="connsiteY3" fmla="*/ 1800000 h 1800000"/>
              <a:gd name="connsiteX4" fmla="*/ 295 w 12193873"/>
              <a:gd name="connsiteY4" fmla="*/ 1163394 h 1800000"/>
              <a:gd name="connsiteX0" fmla="*/ 803 w 12192000"/>
              <a:gd name="connsiteY0" fmla="*/ 1163394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3394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3394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0674"/>
                  <a:pt x="803" y="1163394"/>
                </a:cubicBezTo>
                <a:close/>
              </a:path>
            </a:pathLst>
          </a:custGeom>
          <a:solidFill>
            <a:srgbClr val="0047B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B0F54E-0BE7-4A33-A351-524F2EE22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6209661"/>
            <a:ext cx="11372629" cy="587599"/>
          </a:xfrm>
        </p:spPr>
        <p:txBody>
          <a:bodyPr wrap="none" lIns="0" tIns="0" rIns="0" bIns="0" anchor="t" anchorCtr="0"/>
          <a:lstStyle>
            <a:lvl1pPr algn="r">
              <a:lnSpc>
                <a:spcPct val="90000"/>
              </a:lnSpc>
              <a:defRPr lang="en-GB" sz="5000" kern="0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4799110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Top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EB9B1F62-2CF2-4078-83C6-75806F2D78F3}"/>
              </a:ext>
            </a:extLst>
          </p:cNvPr>
          <p:cNvSpPr/>
          <p:nvPr userDrawn="1"/>
        </p:nvSpPr>
        <p:spPr>
          <a:xfrm rot="10800000">
            <a:off x="0" y="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241 w 12195010"/>
              <a:gd name="connsiteY0" fmla="*/ 1166966 h 1800000"/>
              <a:gd name="connsiteX1" fmla="*/ 12195010 w 12195010"/>
              <a:gd name="connsiteY1" fmla="*/ 0 h 1800000"/>
              <a:gd name="connsiteX2" fmla="*/ 12195010 w 12195010"/>
              <a:gd name="connsiteY2" fmla="*/ 1800000 h 1800000"/>
              <a:gd name="connsiteX3" fmla="*/ 3010 w 12195010"/>
              <a:gd name="connsiteY3" fmla="*/ 1800000 h 1800000"/>
              <a:gd name="connsiteX4" fmla="*/ 241 w 12195010"/>
              <a:gd name="connsiteY4" fmla="*/ 1166966 h 1800000"/>
              <a:gd name="connsiteX0" fmla="*/ 381 w 12192768"/>
              <a:gd name="connsiteY0" fmla="*/ 1166966 h 1800000"/>
              <a:gd name="connsiteX1" fmla="*/ 12192768 w 12192768"/>
              <a:gd name="connsiteY1" fmla="*/ 0 h 1800000"/>
              <a:gd name="connsiteX2" fmla="*/ 12192768 w 12192768"/>
              <a:gd name="connsiteY2" fmla="*/ 1800000 h 1800000"/>
              <a:gd name="connsiteX3" fmla="*/ 768 w 12192768"/>
              <a:gd name="connsiteY3" fmla="*/ 1800000 h 1800000"/>
              <a:gd name="connsiteX4" fmla="*/ 381 w 12192768"/>
              <a:gd name="connsiteY4" fmla="*/ 1166966 h 1800000"/>
              <a:gd name="connsiteX0" fmla="*/ 1994 w 12192000"/>
              <a:gd name="connsiteY0" fmla="*/ 1161013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1994 w 12192000"/>
              <a:gd name="connsiteY4" fmla="*/ 1161013 h 1800000"/>
              <a:gd name="connsiteX0" fmla="*/ 295 w 12193873"/>
              <a:gd name="connsiteY0" fmla="*/ 1163394 h 1800000"/>
              <a:gd name="connsiteX1" fmla="*/ 12193873 w 12193873"/>
              <a:gd name="connsiteY1" fmla="*/ 0 h 1800000"/>
              <a:gd name="connsiteX2" fmla="*/ 12193873 w 12193873"/>
              <a:gd name="connsiteY2" fmla="*/ 1800000 h 1800000"/>
              <a:gd name="connsiteX3" fmla="*/ 1873 w 12193873"/>
              <a:gd name="connsiteY3" fmla="*/ 1800000 h 1800000"/>
              <a:gd name="connsiteX4" fmla="*/ 295 w 12193873"/>
              <a:gd name="connsiteY4" fmla="*/ 1163394 h 1800000"/>
              <a:gd name="connsiteX0" fmla="*/ 803 w 12192000"/>
              <a:gd name="connsiteY0" fmla="*/ 1163394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3394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3394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0674"/>
                  <a:pt x="803" y="1163394"/>
                </a:cubicBezTo>
                <a:close/>
              </a:path>
            </a:pathLst>
          </a:custGeom>
          <a:solidFill>
            <a:srgbClr val="0047B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FD27C-5DB7-42ED-9799-3E99F5A1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800000"/>
            <a:ext cx="1080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6A00E4-407A-4776-97C6-725805D360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472" y="53374"/>
            <a:ext cx="11372629" cy="587599"/>
          </a:xfrm>
        </p:spPr>
        <p:txBody>
          <a:bodyPr wrap="none" lIns="0" tIns="0" rIns="0" bIns="0" anchor="t" anchorCtr="0"/>
          <a:lstStyle>
            <a:lvl1pPr algn="l">
              <a:lnSpc>
                <a:spcPct val="90000"/>
              </a:lnSpc>
              <a:defRPr lang="en-GB" sz="5000" kern="0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3866691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Bottom Title -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98D3-35D6-4F90-B105-98B8D9B18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000" y="378000"/>
            <a:ext cx="522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D8D3B-F837-44B7-BBDB-6559FE78B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901" y="378000"/>
            <a:ext cx="522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5F29E4F-4D83-40E9-AD0F-6E05A67454B7}"/>
              </a:ext>
            </a:extLst>
          </p:cNvPr>
          <p:cNvSpPr/>
          <p:nvPr userDrawn="1"/>
        </p:nvSpPr>
        <p:spPr>
          <a:xfrm>
            <a:off x="0" y="505800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241 w 12195010"/>
              <a:gd name="connsiteY0" fmla="*/ 1166966 h 1800000"/>
              <a:gd name="connsiteX1" fmla="*/ 12195010 w 12195010"/>
              <a:gd name="connsiteY1" fmla="*/ 0 h 1800000"/>
              <a:gd name="connsiteX2" fmla="*/ 12195010 w 12195010"/>
              <a:gd name="connsiteY2" fmla="*/ 1800000 h 1800000"/>
              <a:gd name="connsiteX3" fmla="*/ 3010 w 12195010"/>
              <a:gd name="connsiteY3" fmla="*/ 1800000 h 1800000"/>
              <a:gd name="connsiteX4" fmla="*/ 241 w 12195010"/>
              <a:gd name="connsiteY4" fmla="*/ 1166966 h 1800000"/>
              <a:gd name="connsiteX0" fmla="*/ 381 w 12192768"/>
              <a:gd name="connsiteY0" fmla="*/ 1166966 h 1800000"/>
              <a:gd name="connsiteX1" fmla="*/ 12192768 w 12192768"/>
              <a:gd name="connsiteY1" fmla="*/ 0 h 1800000"/>
              <a:gd name="connsiteX2" fmla="*/ 12192768 w 12192768"/>
              <a:gd name="connsiteY2" fmla="*/ 1800000 h 1800000"/>
              <a:gd name="connsiteX3" fmla="*/ 768 w 12192768"/>
              <a:gd name="connsiteY3" fmla="*/ 1800000 h 1800000"/>
              <a:gd name="connsiteX4" fmla="*/ 381 w 12192768"/>
              <a:gd name="connsiteY4" fmla="*/ 1166966 h 1800000"/>
              <a:gd name="connsiteX0" fmla="*/ 1994 w 12192000"/>
              <a:gd name="connsiteY0" fmla="*/ 1161013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1994 w 12192000"/>
              <a:gd name="connsiteY4" fmla="*/ 1161013 h 1800000"/>
              <a:gd name="connsiteX0" fmla="*/ 295 w 12193873"/>
              <a:gd name="connsiteY0" fmla="*/ 1163394 h 1800000"/>
              <a:gd name="connsiteX1" fmla="*/ 12193873 w 12193873"/>
              <a:gd name="connsiteY1" fmla="*/ 0 h 1800000"/>
              <a:gd name="connsiteX2" fmla="*/ 12193873 w 12193873"/>
              <a:gd name="connsiteY2" fmla="*/ 1800000 h 1800000"/>
              <a:gd name="connsiteX3" fmla="*/ 1873 w 12193873"/>
              <a:gd name="connsiteY3" fmla="*/ 1800000 h 1800000"/>
              <a:gd name="connsiteX4" fmla="*/ 295 w 12193873"/>
              <a:gd name="connsiteY4" fmla="*/ 1163394 h 1800000"/>
              <a:gd name="connsiteX0" fmla="*/ 803 w 12192000"/>
              <a:gd name="connsiteY0" fmla="*/ 1163394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3394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3394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0674"/>
                  <a:pt x="803" y="1163394"/>
                </a:cubicBezTo>
                <a:close/>
              </a:path>
            </a:pathLst>
          </a:custGeom>
          <a:solidFill>
            <a:srgbClr val="0047B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AE6149-1DB3-4E8A-BACF-907323E32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6209661"/>
            <a:ext cx="11372629" cy="587599"/>
          </a:xfrm>
        </p:spPr>
        <p:txBody>
          <a:bodyPr wrap="none" lIns="0" tIns="0" rIns="0" bIns="0" anchor="t" anchorCtr="0"/>
          <a:lstStyle>
            <a:lvl1pPr algn="r">
              <a:lnSpc>
                <a:spcPct val="90000"/>
              </a:lnSpc>
              <a:defRPr lang="en-GB" sz="5000" kern="0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685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3307-0700-4E46-8C97-79CAFCD6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651E1-BA78-45B7-9650-C28A8AD2D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65419-70FD-44BE-87F0-3B036328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EBDA0-6BCF-42E2-BDCA-0000D4946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E0964-38AF-494A-AE2A-628584C9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2252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Top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9BB3D342-06E4-4922-A59E-B3C6ED470BD1}"/>
              </a:ext>
            </a:extLst>
          </p:cNvPr>
          <p:cNvSpPr/>
          <p:nvPr userDrawn="1"/>
        </p:nvSpPr>
        <p:spPr>
          <a:xfrm rot="10800000">
            <a:off x="0" y="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241 w 12195010"/>
              <a:gd name="connsiteY0" fmla="*/ 1166966 h 1800000"/>
              <a:gd name="connsiteX1" fmla="*/ 12195010 w 12195010"/>
              <a:gd name="connsiteY1" fmla="*/ 0 h 1800000"/>
              <a:gd name="connsiteX2" fmla="*/ 12195010 w 12195010"/>
              <a:gd name="connsiteY2" fmla="*/ 1800000 h 1800000"/>
              <a:gd name="connsiteX3" fmla="*/ 3010 w 12195010"/>
              <a:gd name="connsiteY3" fmla="*/ 1800000 h 1800000"/>
              <a:gd name="connsiteX4" fmla="*/ 241 w 12195010"/>
              <a:gd name="connsiteY4" fmla="*/ 1166966 h 1800000"/>
              <a:gd name="connsiteX0" fmla="*/ 381 w 12192768"/>
              <a:gd name="connsiteY0" fmla="*/ 1166966 h 1800000"/>
              <a:gd name="connsiteX1" fmla="*/ 12192768 w 12192768"/>
              <a:gd name="connsiteY1" fmla="*/ 0 h 1800000"/>
              <a:gd name="connsiteX2" fmla="*/ 12192768 w 12192768"/>
              <a:gd name="connsiteY2" fmla="*/ 1800000 h 1800000"/>
              <a:gd name="connsiteX3" fmla="*/ 768 w 12192768"/>
              <a:gd name="connsiteY3" fmla="*/ 1800000 h 1800000"/>
              <a:gd name="connsiteX4" fmla="*/ 381 w 12192768"/>
              <a:gd name="connsiteY4" fmla="*/ 1166966 h 1800000"/>
              <a:gd name="connsiteX0" fmla="*/ 1994 w 12192000"/>
              <a:gd name="connsiteY0" fmla="*/ 1161013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1994 w 12192000"/>
              <a:gd name="connsiteY4" fmla="*/ 1161013 h 1800000"/>
              <a:gd name="connsiteX0" fmla="*/ 295 w 12193873"/>
              <a:gd name="connsiteY0" fmla="*/ 1163394 h 1800000"/>
              <a:gd name="connsiteX1" fmla="*/ 12193873 w 12193873"/>
              <a:gd name="connsiteY1" fmla="*/ 0 h 1800000"/>
              <a:gd name="connsiteX2" fmla="*/ 12193873 w 12193873"/>
              <a:gd name="connsiteY2" fmla="*/ 1800000 h 1800000"/>
              <a:gd name="connsiteX3" fmla="*/ 1873 w 12193873"/>
              <a:gd name="connsiteY3" fmla="*/ 1800000 h 1800000"/>
              <a:gd name="connsiteX4" fmla="*/ 295 w 12193873"/>
              <a:gd name="connsiteY4" fmla="*/ 1163394 h 1800000"/>
              <a:gd name="connsiteX0" fmla="*/ 803 w 12192000"/>
              <a:gd name="connsiteY0" fmla="*/ 1163394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3394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3394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0674"/>
                  <a:pt x="803" y="1163394"/>
                </a:cubicBezTo>
                <a:close/>
              </a:path>
            </a:pathLst>
          </a:custGeom>
          <a:solidFill>
            <a:srgbClr val="0047B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94D0C1-B306-49A0-BEE8-CA4A58C45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472" y="53374"/>
            <a:ext cx="11372629" cy="587599"/>
          </a:xfrm>
        </p:spPr>
        <p:txBody>
          <a:bodyPr wrap="none" lIns="0" tIns="0" rIns="0" bIns="0" anchor="t" anchorCtr="0"/>
          <a:lstStyle>
            <a:lvl1pPr algn="l">
              <a:lnSpc>
                <a:spcPct val="90000"/>
              </a:lnSpc>
              <a:defRPr lang="en-GB" sz="5000" kern="0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489734F-09EB-4320-9F32-4D0C805FED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1800000"/>
            <a:ext cx="522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D5F9DDD-B145-4429-A80E-6868A3849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901" y="1800000"/>
            <a:ext cx="522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806925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No Title Bottom -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E99BC7-D849-4001-9113-1DEB8841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476239"/>
            <a:ext cx="1080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2AC2DF1-231A-4540-883E-5B3321FC1BBF}"/>
              </a:ext>
            </a:extLst>
          </p:cNvPr>
          <p:cNvSpPr/>
          <p:nvPr userDrawn="1"/>
        </p:nvSpPr>
        <p:spPr>
          <a:xfrm flipH="1">
            <a:off x="0" y="5696239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866000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No Title Top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DBAAD3-0783-4301-A6D7-509708203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161762"/>
            <a:ext cx="1080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1643D0FB-8946-418E-AECC-1E7A068F9E83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059685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No Title Bottom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33FF11-5E3D-4E1C-9D5B-7F4629392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476239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E18CF86-6066-4472-88A0-409DCB1FB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400" y="476239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A25582FE-413F-40E2-86D2-B206BD2ECEAA}"/>
              </a:ext>
            </a:extLst>
          </p:cNvPr>
          <p:cNvSpPr/>
          <p:nvPr userDrawn="1"/>
        </p:nvSpPr>
        <p:spPr>
          <a:xfrm flipH="1">
            <a:off x="0" y="5696239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484574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No Title Top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7ADD13-B249-465E-ADCC-C56D22446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1161762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14488" indent="-268288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2004E32-98B7-422D-80CC-723083956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901" y="1161762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9C705B68-AEAD-449B-8764-D409CB61FF42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575501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- Left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0C74B1-2D8E-4194-A85A-AE3BA5EE020C}"/>
              </a:ext>
            </a:extLst>
          </p:cNvPr>
          <p:cNvSpPr/>
          <p:nvPr userDrawn="1"/>
        </p:nvSpPr>
        <p:spPr>
          <a:xfrm>
            <a:off x="-1" y="-2"/>
            <a:ext cx="3618000" cy="6858002"/>
          </a:xfrm>
          <a:prstGeom prst="rect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45F5CE-952C-4815-A5B5-AD9B34760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200" y="54000"/>
            <a:ext cx="3372971" cy="1760400"/>
          </a:xfrm>
        </p:spPr>
        <p:txBody>
          <a:bodyPr lIns="0" tIns="0" rIns="0" bIns="0" anchor="ctr" anchorCtr="0"/>
          <a:lstStyle>
            <a:lvl1pPr>
              <a:lnSpc>
                <a:spcPct val="70000"/>
              </a:lnSpc>
              <a:defRPr lang="en-GB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68B82B-3AE0-4142-B13A-EC86BD8FAC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3200" y="2044296"/>
            <a:ext cx="3373438" cy="4426810"/>
          </a:xfrm>
        </p:spPr>
        <p:txBody>
          <a:bodyPr lIns="0" tIns="0" rIns="0" bIns="0"/>
          <a:lstStyle>
            <a:lvl1pPr marL="360363" indent="-360363">
              <a:buClr>
                <a:schemeClr val="bg1"/>
              </a:buClr>
              <a:defRPr lang="en-US" sz="28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1pPr>
            <a:lvl2pPr marL="719138" indent="-273050">
              <a:buClr>
                <a:schemeClr val="bg1"/>
              </a:buClr>
              <a:defRPr lang="en-US" sz="24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marL="360363" lvl="0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/>
              <a:t>Click to edit Master text styles</a:t>
            </a:r>
          </a:p>
          <a:p>
            <a:pPr marL="360363" lvl="1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360363" lvl="2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/>
              <a:t>Third level</a:t>
            </a:r>
          </a:p>
          <a:p>
            <a:pPr marL="360363" lvl="3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  <a:p>
            <a:pPr marL="360363" lvl="4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15753B-2D9E-4182-8980-722DB4FA94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78000" y="378000"/>
            <a:ext cx="7855200" cy="6093106"/>
          </a:xfrm>
        </p:spPr>
        <p:txBody>
          <a:bodyPr wrap="none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522413" indent="-176213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881188" indent="-85725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297130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- Right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0C74B1-2D8E-4194-A85A-AE3BA5EE020C}"/>
              </a:ext>
            </a:extLst>
          </p:cNvPr>
          <p:cNvSpPr/>
          <p:nvPr userDrawn="1"/>
        </p:nvSpPr>
        <p:spPr>
          <a:xfrm>
            <a:off x="8574000" y="-1"/>
            <a:ext cx="3618000" cy="6864140"/>
          </a:xfrm>
          <a:prstGeom prst="rect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45F5CE-952C-4815-A5B5-AD9B34760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07201" y="54001"/>
            <a:ext cx="3372971" cy="1760400"/>
          </a:xfrm>
        </p:spPr>
        <p:txBody>
          <a:bodyPr lIns="0" tIns="0" rIns="0" bIns="0" anchor="ctr" anchorCtr="0"/>
          <a:lstStyle>
            <a:lvl1pPr algn="r">
              <a:lnSpc>
                <a:spcPct val="70000"/>
              </a:lnSpc>
              <a:defRPr lang="en-GB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68B82B-3AE0-4142-B13A-EC86BD8FAC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707201" y="2044297"/>
            <a:ext cx="3373438" cy="4426810"/>
          </a:xfrm>
        </p:spPr>
        <p:txBody>
          <a:bodyPr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0CC223-51D0-4EFB-9E06-709A87D77A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000" y="378000"/>
            <a:ext cx="7855200" cy="6094800"/>
          </a:xfrm>
        </p:spPr>
        <p:txBody>
          <a:bodyPr wrap="none"/>
          <a:lstStyle>
            <a:lvl2pPr marL="719138" indent="-273050"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522413" indent="-176213"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881188" indent="-85725"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3116806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lash Top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4254BA4A-E4B3-4005-8069-70BB55FE6997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601605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lash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C1520674-F100-4ACD-9D7A-5A6C2D0A0A3C}"/>
              </a:ext>
            </a:extLst>
          </p:cNvPr>
          <p:cNvSpPr/>
          <p:nvPr userDrawn="1"/>
        </p:nvSpPr>
        <p:spPr>
          <a:xfrm flipH="1">
            <a:off x="0" y="5696239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983182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ash Top - Blue ">
    <p:bg>
      <p:bgPr>
        <a:solidFill>
          <a:srgbClr val="0047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EFCD-D2A4-4BCF-B630-AE3D55E42E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70400"/>
            <a:ext cx="10800000" cy="3078000"/>
          </a:xfrm>
        </p:spPr>
        <p:txBody>
          <a:bodyPr lIns="0" tIns="0" rIns="0" bIns="0" anchor="t" anchorCtr="0"/>
          <a:lstStyle>
            <a:lvl1pPr>
              <a:defRPr lang="en-GB" sz="9000" kern="1200" cap="all" spc="-10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n-ea"/>
                <a:cs typeface="Catamaran Medium" panose="00000600000000000000" pitchFamily="2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E5C15DA-C006-46F4-9858-B0D04AFB0DCC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16176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75212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F3DD-8293-40DB-BD2F-3B7EA1CA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4F3A9-E06F-48AA-9A84-CB8412359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1B62A-4000-4B87-A57C-353F2D6B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086A0-A2DA-44E4-B996-2FFD57057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EAEC0-BC25-4DE6-A053-4B1456A3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93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ash Bottom - Blue">
    <p:bg>
      <p:bgPr>
        <a:solidFill>
          <a:srgbClr val="0047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00D921D0-08DF-48B4-B424-8D0EB0C9B394}"/>
              </a:ext>
            </a:extLst>
          </p:cNvPr>
          <p:cNvSpPr/>
          <p:nvPr userDrawn="1"/>
        </p:nvSpPr>
        <p:spPr>
          <a:xfrm flipH="1">
            <a:off x="0" y="5696239"/>
            <a:ext cx="12192000" cy="116176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3177E-EC2C-487B-B0AC-4754E8A6E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70399"/>
            <a:ext cx="10800000" cy="3078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4672382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weight Case Study Slash Bottom -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E99BC7-D849-4001-9113-1DEB8841B67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826" y="1763479"/>
            <a:ext cx="3600000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0" indent="0">
              <a:buClr>
                <a:schemeClr val="bg1"/>
              </a:buClr>
              <a:buFontTx/>
              <a:buNone/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719138" indent="-1809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Describe the client problem and business context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2AC2DF1-231A-4540-883E-5B3321FC1BBF}"/>
              </a:ext>
            </a:extLst>
          </p:cNvPr>
          <p:cNvSpPr/>
          <p:nvPr userDrawn="1"/>
        </p:nvSpPr>
        <p:spPr>
          <a:xfrm flipH="1">
            <a:off x="0" y="5696239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E94771EB-18DA-49E5-8835-7C56F54B40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826" y="355863"/>
            <a:ext cx="11162400" cy="943396"/>
          </a:xfr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spc="0" baseline="0"/>
            </a:lvl1pPr>
          </a:lstStyle>
          <a:p>
            <a:r>
              <a:rPr lang="en-US" dirty="0"/>
              <a:t>EDIT Engagement Summary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875AA3-E1E5-4CCA-A1BC-DCBB3A2EFEA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298400" y="1762508"/>
            <a:ext cx="3600000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176213" indent="-176213">
              <a:buClr>
                <a:srgbClr val="0047BB"/>
              </a:buClr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rgbClr val="0047BB"/>
              </a:buClr>
              <a:defRPr sz="18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2pPr>
            <a:lvl3pPr marL="719138" indent="-180975">
              <a:buClr>
                <a:srgbClr val="0047BB"/>
              </a:buClr>
              <a:defRPr sz="16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Describe the solution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99F8E2-678B-4274-A40C-C2ABF38D188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079226" y="1764000"/>
            <a:ext cx="3600000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176213" indent="-176213">
              <a:buClr>
                <a:srgbClr val="0047BB"/>
              </a:buClr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rgbClr val="0047BB"/>
              </a:buClr>
              <a:defRPr sz="18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2pPr>
            <a:lvl3pPr marL="719138" indent="-180975">
              <a:buClr>
                <a:srgbClr val="0047BB"/>
              </a:buClr>
              <a:defRPr sz="16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Summarise</a:t>
            </a:r>
            <a:r>
              <a:rPr lang="en-US" dirty="0"/>
              <a:t> the outcomes &amp; benefits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33B3B-A0C9-4AF3-B2F4-16D8206781C1}"/>
              </a:ext>
            </a:extLst>
          </p:cNvPr>
          <p:cNvSpPr txBox="1"/>
          <p:nvPr userDrawn="1"/>
        </p:nvSpPr>
        <p:spPr>
          <a:xfrm>
            <a:off x="517523" y="1397819"/>
            <a:ext cx="3598865" cy="360000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Situation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3C940-3479-46A2-AFC7-DD1976EC155F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4298400" y="1397820"/>
            <a:ext cx="3600000" cy="359321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3E3720-F7C9-46B7-B034-EAE90F66A80C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8078789" y="1398452"/>
            <a:ext cx="3600000" cy="359321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OUTCOMES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3FC88818-7F81-42E8-9CBA-A66E8E3FD1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6826" y="5688905"/>
            <a:ext cx="4646323" cy="627852"/>
          </a:xfr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cap="small" baseline="0">
                <a:latin typeface="Catamaran Medium" panose="00000600000000000000" pitchFamily="2" charset="0"/>
                <a:cs typeface="Catamaran Medium" panose="00000600000000000000" pitchFamily="2" charset="0"/>
              </a:defRPr>
            </a:lvl1pPr>
          </a:lstStyle>
          <a:p>
            <a:pPr lvl="0"/>
            <a:r>
              <a:rPr lang="en-US" dirty="0"/>
              <a:t>Edit Client/Industry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780005-44E6-4DE8-B6D1-6ABD5E0420CE}"/>
              </a:ext>
            </a:extLst>
          </p:cNvPr>
          <p:cNvSpPr txBox="1"/>
          <p:nvPr userDrawn="1"/>
        </p:nvSpPr>
        <p:spPr>
          <a:xfrm>
            <a:off x="9799660" y="6209661"/>
            <a:ext cx="2268969" cy="586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rPr>
              <a:t>CASE</a:t>
            </a:r>
            <a:r>
              <a:rPr lang="en-US" sz="500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 </a:t>
            </a:r>
            <a:r>
              <a:rPr lang="en-US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rPr>
              <a:t>STUDY</a:t>
            </a:r>
          </a:p>
        </p:txBody>
      </p:sp>
    </p:spTree>
    <p:extLst>
      <p:ext uri="{BB962C8B-B14F-4D97-AF65-F5344CB8AC3E}">
        <p14:creationId xmlns:p14="http://schemas.microsoft.com/office/powerpoint/2010/main" val="566173605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weight Case Study Slash Top -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>
            <a:extLst>
              <a:ext uri="{FF2B5EF4-FFF2-40B4-BE49-F238E27FC236}">
                <a16:creationId xmlns:a16="http://schemas.microsoft.com/office/drawing/2014/main" id="{87AAFBC4-7359-415F-A79D-D7BC1E8FEA21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4263663-BF0A-4AB4-8FDD-140384D75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826" y="1411412"/>
            <a:ext cx="11162400" cy="943396"/>
          </a:xfr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spc="0" baseline="0"/>
            </a:lvl1pPr>
          </a:lstStyle>
          <a:p>
            <a:r>
              <a:rPr lang="en-US" dirty="0"/>
              <a:t>EDIT Engagement Summary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A393F-0193-438C-82BD-54AD11E18B0B}"/>
              </a:ext>
            </a:extLst>
          </p:cNvPr>
          <p:cNvSpPr txBox="1"/>
          <p:nvPr userDrawn="1"/>
        </p:nvSpPr>
        <p:spPr>
          <a:xfrm>
            <a:off x="518400" y="2453368"/>
            <a:ext cx="3600000" cy="360000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Situation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495333-172B-4A6B-BD56-7AF056DE8E6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4298026" y="2453368"/>
            <a:ext cx="3600000" cy="360000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95BF78-1F34-458D-BFD0-09E7B0CFF9D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8079226" y="2454000"/>
            <a:ext cx="3600000" cy="360000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OUTCOMES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796BDDE-7350-4F95-ADC9-18AACBC613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32903" y="533910"/>
            <a:ext cx="4646323" cy="627852"/>
          </a:xfr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cap="small" baseline="0">
                <a:latin typeface="Catamaran Medium" panose="00000600000000000000" pitchFamily="2" charset="0"/>
                <a:cs typeface="Catamaran Medium" panose="00000600000000000000" pitchFamily="2" charset="0"/>
              </a:defRPr>
            </a:lvl1pPr>
          </a:lstStyle>
          <a:p>
            <a:pPr lvl="0"/>
            <a:r>
              <a:rPr lang="en-US" dirty="0"/>
              <a:t>Edit Client/Industry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165A2-8643-4261-8BBA-9CC1F4751AB4}"/>
              </a:ext>
            </a:extLst>
          </p:cNvPr>
          <p:cNvSpPr txBox="1"/>
          <p:nvPr userDrawn="1"/>
        </p:nvSpPr>
        <p:spPr>
          <a:xfrm>
            <a:off x="132472" y="54173"/>
            <a:ext cx="2268969" cy="586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rPr>
              <a:t>CASE</a:t>
            </a:r>
            <a:r>
              <a:rPr lang="en-US" sz="500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 </a:t>
            </a:r>
            <a:r>
              <a:rPr lang="en-US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rPr>
              <a:t>STUDY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A9E1FD-6AA8-4C0B-9F33-1BE6D35487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9113" y="2819224"/>
            <a:ext cx="3598410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0" indent="0">
              <a:buClr>
                <a:schemeClr val="bg1"/>
              </a:buClr>
              <a:buFontTx/>
              <a:buNone/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719138" indent="-1809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Describe the client problem and business context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62B474C-5072-4310-B6CB-D6027BACDE6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298026" y="2818800"/>
            <a:ext cx="3600000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176213" indent="-176213">
              <a:buClr>
                <a:srgbClr val="0047BB"/>
              </a:buClr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rgbClr val="0047BB"/>
              </a:buClr>
              <a:defRPr sz="18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2pPr>
            <a:lvl3pPr marL="719138" indent="-180975">
              <a:buClr>
                <a:srgbClr val="0047BB"/>
              </a:buClr>
              <a:defRPr sz="16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Describe the solution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72CFE59-A150-425D-812A-C64BD837D90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078788" y="2818800"/>
            <a:ext cx="3600438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176213" indent="-176213">
              <a:buClr>
                <a:srgbClr val="0047BB"/>
              </a:buClr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rgbClr val="0047BB"/>
              </a:buClr>
              <a:defRPr sz="18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2pPr>
            <a:lvl3pPr marL="719138" indent="-180975">
              <a:buClr>
                <a:srgbClr val="0047BB"/>
              </a:buClr>
              <a:defRPr sz="16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Summarise</a:t>
            </a:r>
            <a:r>
              <a:rPr lang="en-US" dirty="0"/>
              <a:t> the outcomes &amp; benefits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893515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8C46-E09A-4690-90E2-52049856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08AA6-CB08-4F41-A436-29C6D2563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AF19F-77DD-4B26-AA5E-0C1F4FCB2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838BE-08EE-440D-8D11-46C5E1AF8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2914F-CAEA-4BB9-B75A-666596FC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3AB80-F494-48B1-82E8-66C8F0BC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69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23AE-DE62-4809-8D70-41545193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E2C75-B338-4A6F-A19A-231C2BB8F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FAB44-2BB6-4A75-A877-054CAF865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B58D80-07DA-4F04-9912-EE15F054D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1D26F-4604-4E92-B233-2C5B53E18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50B7F4-F6DC-4495-B0EB-1A4D2F162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992011-E920-4210-94FB-C4B9C5B9E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621F2-6C65-41CC-84C4-5053953A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039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7065-FE16-4AEA-A3DF-A4951F49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5FD4BD-CFF7-4096-B812-D0E22C84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204194-878A-4D80-975B-9BCF17B22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A490C-FD78-449F-8CC0-BC90EEBB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86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E5FD4-36A2-464C-84AE-13BD08577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ECB841-E060-43EB-A2B9-97D336813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9A69-D0FA-4C60-A5F6-2A6AEF7B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9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F77F-3EAC-459F-A654-341C6CF1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89D07-51F7-40C3-AD41-3D9C7E375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99130-7D75-408F-BABC-6C8F225C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3CB33-FA9E-4D35-A7C1-A2E91ABE8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77243-A339-4BD8-9606-87F805B4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059CD-5DB7-4FAF-BF00-37F678FEB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824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593B-61B9-430E-86AC-1C73E3DC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DA56C1-40D0-4EE9-8F3F-7B3891B58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03B52-290E-4564-B492-CFB9FD54B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769DF-A711-4C39-8F60-3CA67777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90E3B-61A3-4BF4-A77D-A276F9607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C98A6-597C-4EC7-811E-0F46C82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31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277EB3-A0E4-4634-8CCB-578D5CF9D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0D697-7B81-4F76-B250-8CF3D2DAD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1D761-BF20-4B53-B26C-EE1957C49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AC705-415E-4D05-90DF-8DC497AB5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C7A0F-9312-4240-8129-48AF21DC9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20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6000" y="365125"/>
            <a:ext cx="108000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 indent="0" algn="l" defTabSz="914400" rtl="0" eaLnBrk="1" latinLnBrk="0" hangingPunct="1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6000" y="1825625"/>
            <a:ext cx="10800000" cy="46800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A41745EF-E3CD-4C4D-92B0-69D86D21C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706998"/>
            <a:ext cx="12192000" cy="151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>
              <a:tabLst>
                <a:tab pos="5976000" algn="ctr"/>
              </a:tabLst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© BJSS Ltd. 2019 	Commercial in Confidence</a:t>
            </a:r>
          </a:p>
        </p:txBody>
      </p:sp>
    </p:spTree>
    <p:extLst>
      <p:ext uri="{BB962C8B-B14F-4D97-AF65-F5344CB8AC3E}">
        <p14:creationId xmlns:p14="http://schemas.microsoft.com/office/powerpoint/2010/main" val="404141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 spd="slow">
    <p:push dir="u"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9000" kern="1200" cap="all" spc="-100" baseline="0" dirty="0">
          <a:solidFill>
            <a:srgbClr val="041E42"/>
          </a:solidFill>
          <a:latin typeface="Helvetica LT Pro ExtraComp" panose="020B0508030502060204" pitchFamily="34" charset="0"/>
          <a:ea typeface="+mn-ea"/>
          <a:cs typeface="Catamaran Medium" panose="00000600000000000000" pitchFamily="2" charset="0"/>
        </a:defRPr>
      </a:lvl1pPr>
    </p:titleStyle>
    <p:bodyStyle>
      <a:lvl1pPr marL="360363" indent="-3603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28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1pPr>
      <a:lvl2pPr marL="719138" indent="-2730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24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2pPr>
      <a:lvl3pPr marL="98583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tabLst/>
        <a:defRPr sz="20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3pPr>
      <a:lvl4pPr marL="1522413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18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4pPr>
      <a:lvl5pPr marL="1881188" indent="-857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16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1.jpeg"/><Relationship Id="rId16" Type="http://schemas.openxmlformats.org/officeDocument/2006/relationships/image" Target="../media/image45.svg"/><Relationship Id="rId20" Type="http://schemas.openxmlformats.org/officeDocument/2006/relationships/image" Target="../media/image49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24" Type="http://schemas.openxmlformats.org/officeDocument/2006/relationships/image" Target="../media/image53.sv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10" Type="http://schemas.openxmlformats.org/officeDocument/2006/relationships/image" Target="../media/image39.svg"/><Relationship Id="rId19" Type="http://schemas.openxmlformats.org/officeDocument/2006/relationships/image" Target="../media/image48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" Type="http://schemas.openxmlformats.org/officeDocument/2006/relationships/image" Target="../media/image60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65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1.jpeg"/><Relationship Id="rId16" Type="http://schemas.openxmlformats.org/officeDocument/2006/relationships/image" Target="../media/image67.svg"/><Relationship Id="rId20" Type="http://schemas.openxmlformats.org/officeDocument/2006/relationships/image" Target="../media/image49.sv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64.png"/><Relationship Id="rId24" Type="http://schemas.openxmlformats.org/officeDocument/2006/relationships/image" Target="../media/image69.svg"/><Relationship Id="rId5" Type="http://schemas.openxmlformats.org/officeDocument/2006/relationships/image" Target="../media/image34.png"/><Relationship Id="rId15" Type="http://schemas.openxmlformats.org/officeDocument/2006/relationships/image" Target="../media/image66.png"/><Relationship Id="rId23" Type="http://schemas.openxmlformats.org/officeDocument/2006/relationships/image" Target="../media/image68.png"/><Relationship Id="rId28" Type="http://schemas.openxmlformats.org/officeDocument/2006/relationships/image" Target="../media/image71.svg"/><Relationship Id="rId10" Type="http://schemas.openxmlformats.org/officeDocument/2006/relationships/image" Target="../media/image63.svg"/><Relationship Id="rId19" Type="http://schemas.openxmlformats.org/officeDocument/2006/relationships/image" Target="../media/image48.png"/><Relationship Id="rId4" Type="http://schemas.openxmlformats.org/officeDocument/2006/relationships/image" Target="../media/image61.svg"/><Relationship Id="rId9" Type="http://schemas.openxmlformats.org/officeDocument/2006/relationships/image" Target="../media/image62.png"/><Relationship Id="rId14" Type="http://schemas.openxmlformats.org/officeDocument/2006/relationships/image" Target="../media/image43.svg"/><Relationship Id="rId22" Type="http://schemas.openxmlformats.org/officeDocument/2006/relationships/image" Target="../media/image51.svg"/><Relationship Id="rId27" Type="http://schemas.openxmlformats.org/officeDocument/2006/relationships/image" Target="../media/image70.png"/><Relationship Id="rId30" Type="http://schemas.openxmlformats.org/officeDocument/2006/relationships/image" Target="../media/image7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76.png"/><Relationship Id="rId18" Type="http://schemas.openxmlformats.org/officeDocument/2006/relationships/image" Target="../media/image79.svg"/><Relationship Id="rId26" Type="http://schemas.openxmlformats.org/officeDocument/2006/relationships/image" Target="../media/image81.svg"/><Relationship Id="rId3" Type="http://schemas.openxmlformats.org/officeDocument/2006/relationships/image" Target="../media/image74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78.png"/><Relationship Id="rId25" Type="http://schemas.openxmlformats.org/officeDocument/2006/relationships/image" Target="../media/image80.png"/><Relationship Id="rId2" Type="http://schemas.openxmlformats.org/officeDocument/2006/relationships/image" Target="../media/image31.jpeg"/><Relationship Id="rId16" Type="http://schemas.openxmlformats.org/officeDocument/2006/relationships/image" Target="../media/image45.svg"/><Relationship Id="rId20" Type="http://schemas.openxmlformats.org/officeDocument/2006/relationships/image" Target="../media/image49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24" Type="http://schemas.openxmlformats.org/officeDocument/2006/relationships/image" Target="../media/image53.svg"/><Relationship Id="rId32" Type="http://schemas.openxmlformats.org/officeDocument/2006/relationships/image" Target="../media/image63.sv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71.svg"/><Relationship Id="rId10" Type="http://schemas.openxmlformats.org/officeDocument/2006/relationships/image" Target="../media/image39.svg"/><Relationship Id="rId19" Type="http://schemas.openxmlformats.org/officeDocument/2006/relationships/image" Target="../media/image48.png"/><Relationship Id="rId31" Type="http://schemas.openxmlformats.org/officeDocument/2006/relationships/image" Target="../media/image62.png"/><Relationship Id="rId4" Type="http://schemas.openxmlformats.org/officeDocument/2006/relationships/image" Target="../media/image75.svg"/><Relationship Id="rId9" Type="http://schemas.openxmlformats.org/officeDocument/2006/relationships/image" Target="../media/image38.png"/><Relationship Id="rId14" Type="http://schemas.openxmlformats.org/officeDocument/2006/relationships/image" Target="../media/image77.svg"/><Relationship Id="rId22" Type="http://schemas.openxmlformats.org/officeDocument/2006/relationships/image" Target="../media/image51.svg"/><Relationship Id="rId27" Type="http://schemas.openxmlformats.org/officeDocument/2006/relationships/image" Target="../media/image70.png"/><Relationship Id="rId30" Type="http://schemas.openxmlformats.org/officeDocument/2006/relationships/image" Target="../media/image5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81.svg"/><Relationship Id="rId3" Type="http://schemas.openxmlformats.org/officeDocument/2006/relationships/image" Target="../media/image32.png"/><Relationship Id="rId21" Type="http://schemas.openxmlformats.org/officeDocument/2006/relationships/image" Target="../media/image88.png"/><Relationship Id="rId7" Type="http://schemas.openxmlformats.org/officeDocument/2006/relationships/image" Target="../media/image84.png"/><Relationship Id="rId12" Type="http://schemas.openxmlformats.org/officeDocument/2006/relationships/image" Target="../media/image41.svg"/><Relationship Id="rId17" Type="http://schemas.openxmlformats.org/officeDocument/2006/relationships/image" Target="../media/image46.png"/><Relationship Id="rId25" Type="http://schemas.openxmlformats.org/officeDocument/2006/relationships/image" Target="../media/image80.png"/><Relationship Id="rId2" Type="http://schemas.openxmlformats.org/officeDocument/2006/relationships/image" Target="../media/image31.jpeg"/><Relationship Id="rId16" Type="http://schemas.openxmlformats.org/officeDocument/2006/relationships/image" Target="../media/image45.svg"/><Relationship Id="rId20" Type="http://schemas.openxmlformats.org/officeDocument/2006/relationships/image" Target="../media/image87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11" Type="http://schemas.openxmlformats.org/officeDocument/2006/relationships/image" Target="../media/image40.png"/><Relationship Id="rId24" Type="http://schemas.openxmlformats.org/officeDocument/2006/relationships/image" Target="../media/image53.svg"/><Relationship Id="rId5" Type="http://schemas.openxmlformats.org/officeDocument/2006/relationships/image" Target="../media/image82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71.svg"/><Relationship Id="rId10" Type="http://schemas.openxmlformats.org/officeDocument/2006/relationships/image" Target="../media/image39.svg"/><Relationship Id="rId19" Type="http://schemas.openxmlformats.org/officeDocument/2006/relationships/image" Target="../media/image86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Relationship Id="rId22" Type="http://schemas.openxmlformats.org/officeDocument/2006/relationships/image" Target="../media/image89.svg"/><Relationship Id="rId27" Type="http://schemas.openxmlformats.org/officeDocument/2006/relationships/image" Target="../media/image70.png"/><Relationship Id="rId30" Type="http://schemas.openxmlformats.org/officeDocument/2006/relationships/image" Target="../media/image59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87A9-D870-4843-8C8F-C4040E047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GRADUATE ACADEMY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E8D04-74B6-460F-9804-BAD6918B3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Understanding Big Data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347DEB17-E6C3-41D2-B8A0-441625E780C3}"/>
              </a:ext>
            </a:extLst>
          </p:cNvPr>
          <p:cNvSpPr txBox="1">
            <a:spLocks/>
          </p:cNvSpPr>
          <p:nvPr/>
        </p:nvSpPr>
        <p:spPr>
          <a:xfrm>
            <a:off x="0" y="6706998"/>
            <a:ext cx="12192000" cy="151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tabLst>
                <a:tab pos="5976000" algn="ctr"/>
              </a:tabLst>
              <a:defRPr sz="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976000" algn="ctr"/>
              </a:tabLst>
              <a:defRPr/>
            </a:pP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srgbClr val="041E42">
                    <a:tint val="75000"/>
                  </a:srgbClr>
                </a:solidFill>
                <a:effectLst/>
                <a:uLnTx/>
                <a:uFillTx/>
                <a:latin typeface="Catamaran"/>
                <a:ea typeface="+mn-ea"/>
                <a:cs typeface="+mn-cs"/>
              </a:rPr>
              <a:t>© BJSS Ltd. 2019	Commercial in Confidence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600" y="4113049"/>
            <a:ext cx="926691" cy="160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0696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monitor&#10;&#10;Description automatically generated">
            <a:extLst>
              <a:ext uri="{FF2B5EF4-FFF2-40B4-BE49-F238E27FC236}">
                <a16:creationId xmlns:a16="http://schemas.microsoft.com/office/drawing/2014/main" id="{8AD32729-DFDF-4B51-BF37-00F47E45AD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80% of all modern data is unstructured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90% of the worlds data was created in the last 2 years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Need a strategy to analyze, process and understand unstructured data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AE21413-40C3-4F9F-B1BB-A958EF5C3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988760"/>
              </p:ext>
            </p:extLst>
          </p:nvPr>
        </p:nvGraphicFramePr>
        <p:xfrm>
          <a:off x="5455777" y="4303864"/>
          <a:ext cx="5169720" cy="20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3240">
                  <a:extLst>
                    <a:ext uri="{9D8B030D-6E8A-4147-A177-3AD203B41FA5}">
                      <a16:colId xmlns:a16="http://schemas.microsoft.com/office/drawing/2014/main" val="3071446532"/>
                    </a:ext>
                  </a:extLst>
                </a:gridCol>
                <a:gridCol w="1723240">
                  <a:extLst>
                    <a:ext uri="{9D8B030D-6E8A-4147-A177-3AD203B41FA5}">
                      <a16:colId xmlns:a16="http://schemas.microsoft.com/office/drawing/2014/main" val="774412066"/>
                    </a:ext>
                  </a:extLst>
                </a:gridCol>
                <a:gridCol w="1723240">
                  <a:extLst>
                    <a:ext uri="{9D8B030D-6E8A-4147-A177-3AD203B41FA5}">
                      <a16:colId xmlns:a16="http://schemas.microsoft.com/office/drawing/2014/main" val="3653042648"/>
                    </a:ext>
                  </a:extLst>
                </a:gridCol>
              </a:tblGrid>
              <a:tr h="33288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Structured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Semi-Structured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Unstructured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977013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Relational Databases</a:t>
                      </a:r>
                    </a:p>
                  </a:txBody>
                  <a:tcPr marL="180000" marR="457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NoSQL Databases</a:t>
                      </a:r>
                    </a:p>
                  </a:txBody>
                  <a:tcPr marL="180000" marR="457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Email</a:t>
                      </a:r>
                    </a:p>
                  </a:txBody>
                  <a:tcPr marL="288000" marR="457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32948217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CSV</a:t>
                      </a: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Word Document</a:t>
                      </a:r>
                    </a:p>
                  </a:txBody>
                  <a:tcPr marL="288000" marR="45720"/>
                </a:tc>
                <a:extLst>
                  <a:ext uri="{0D108BD9-81ED-4DB2-BD59-A6C34878D82A}">
                    <a16:rowId xmlns:a16="http://schemas.microsoft.com/office/drawing/2014/main" val="2882918764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JSON</a:t>
                      </a: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Video</a:t>
                      </a:r>
                    </a:p>
                  </a:txBody>
                  <a:tcPr marL="288000" marR="45720"/>
                </a:tc>
                <a:extLst>
                  <a:ext uri="{0D108BD9-81ED-4DB2-BD59-A6C34878D82A}">
                    <a16:rowId xmlns:a16="http://schemas.microsoft.com/office/drawing/2014/main" val="2664466394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XML</a:t>
                      </a: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Web Page</a:t>
                      </a:r>
                    </a:p>
                  </a:txBody>
                  <a:tcPr marL="288000" marR="45720"/>
                </a:tc>
                <a:extLst>
                  <a:ext uri="{0D108BD9-81ED-4DB2-BD59-A6C34878D82A}">
                    <a16:rowId xmlns:a16="http://schemas.microsoft.com/office/drawing/2014/main" val="287932191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Audio</a:t>
                      </a:r>
                    </a:p>
                  </a:txBody>
                  <a:tcPr marL="288000" marR="45720"/>
                </a:tc>
                <a:extLst>
                  <a:ext uri="{0D108BD9-81ED-4DB2-BD59-A6C34878D82A}">
                    <a16:rowId xmlns:a16="http://schemas.microsoft.com/office/drawing/2014/main" val="1276886072"/>
                  </a:ext>
                </a:extLst>
              </a:tr>
              <a:tr h="249664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Presentations</a:t>
                      </a:r>
                    </a:p>
                  </a:txBody>
                  <a:tcPr marL="288000" marR="45720"/>
                </a:tc>
                <a:extLst>
                  <a:ext uri="{0D108BD9-81ED-4DB2-BD59-A6C34878D82A}">
                    <a16:rowId xmlns:a16="http://schemas.microsoft.com/office/drawing/2014/main" val="409976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06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6F69A855-8947-45C7-9226-C0327FE2FE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SQL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Organize data into</a:t>
            </a:r>
          </a:p>
          <a:p>
            <a:pPr marL="457200" lvl="1" indent="0">
              <a:buNone/>
            </a:pPr>
            <a:r>
              <a:rPr lang="en-US" sz="2000" dirty="0"/>
              <a:t>Table (relation)</a:t>
            </a:r>
          </a:p>
          <a:p>
            <a:pPr marL="457200" lvl="1" indent="0">
              <a:buNone/>
            </a:pPr>
            <a:r>
              <a:rPr lang="en-US" sz="2000" dirty="0"/>
              <a:t>Column (attribute)</a:t>
            </a:r>
          </a:p>
          <a:p>
            <a:pPr marL="457200" lvl="1" indent="0">
              <a:buNone/>
            </a:pPr>
            <a:r>
              <a:rPr lang="en-US" sz="2000" dirty="0"/>
              <a:t>Row (tuple)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Follow Codd’s 12 Rules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60C0D6-3B77-4061-AE93-1F4841B6854C}"/>
              </a:ext>
            </a:extLst>
          </p:cNvPr>
          <p:cNvGrpSpPr/>
          <p:nvPr/>
        </p:nvGrpSpPr>
        <p:grpSpPr>
          <a:xfrm>
            <a:off x="4891040" y="3824288"/>
            <a:ext cx="6567535" cy="2655983"/>
            <a:chOff x="4659413" y="3857891"/>
            <a:chExt cx="6567535" cy="26559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AB88E26-F40B-4C35-BAAB-313FE6BFBC2D}"/>
                </a:ext>
              </a:extLst>
            </p:cNvPr>
            <p:cNvGrpSpPr/>
            <p:nvPr/>
          </p:nvGrpSpPr>
          <p:grpSpPr>
            <a:xfrm>
              <a:off x="5244568" y="4142446"/>
              <a:ext cx="5982380" cy="2034517"/>
              <a:chOff x="2290352" y="4097543"/>
              <a:chExt cx="5982380" cy="203451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F3812EF-0270-48C3-8DAC-31B027354F95}"/>
                  </a:ext>
                </a:extLst>
              </p:cNvPr>
              <p:cNvSpPr/>
              <p:nvPr/>
            </p:nvSpPr>
            <p:spPr>
              <a:xfrm>
                <a:off x="2579298" y="4295955"/>
                <a:ext cx="5693434" cy="15702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4414FBD-80AA-4E52-A842-6BDB3D260E66}"/>
                  </a:ext>
                </a:extLst>
              </p:cNvPr>
              <p:cNvSpPr/>
              <p:nvPr/>
            </p:nvSpPr>
            <p:spPr>
              <a:xfrm>
                <a:off x="2656936" y="4399472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1C9E6C3-E6E3-45F1-86C6-A8DE0058EAFD}"/>
                  </a:ext>
                </a:extLst>
              </p:cNvPr>
              <p:cNvSpPr/>
              <p:nvPr/>
            </p:nvSpPr>
            <p:spPr>
              <a:xfrm>
                <a:off x="3779089" y="4399471"/>
                <a:ext cx="1043796" cy="39681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B97A79D-5B07-40BB-9C66-40FE67E3F632}"/>
                  </a:ext>
                </a:extLst>
              </p:cNvPr>
              <p:cNvSpPr/>
              <p:nvPr/>
            </p:nvSpPr>
            <p:spPr>
              <a:xfrm>
                <a:off x="4903219" y="4399470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D35EC0-7F42-43F9-BFBF-B0340CFC3EE0}"/>
                  </a:ext>
                </a:extLst>
              </p:cNvPr>
              <p:cNvSpPr/>
              <p:nvPr/>
            </p:nvSpPr>
            <p:spPr>
              <a:xfrm>
                <a:off x="6025372" y="4399470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F7379AF-AC56-45E6-AB8E-75BAF0F63B8B}"/>
                  </a:ext>
                </a:extLst>
              </p:cNvPr>
              <p:cNvSpPr/>
              <p:nvPr/>
            </p:nvSpPr>
            <p:spPr>
              <a:xfrm>
                <a:off x="7146806" y="4399470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76DC0B-DA38-4202-A12E-C330C66D9649}"/>
                  </a:ext>
                </a:extLst>
              </p:cNvPr>
              <p:cNvSpPr/>
              <p:nvPr/>
            </p:nvSpPr>
            <p:spPr>
              <a:xfrm>
                <a:off x="2656936" y="4891399"/>
                <a:ext cx="1043796" cy="3968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3154D0A-0B20-4A4E-B47B-BD6AE3571731}"/>
                  </a:ext>
                </a:extLst>
              </p:cNvPr>
              <p:cNvSpPr/>
              <p:nvPr/>
            </p:nvSpPr>
            <p:spPr>
              <a:xfrm>
                <a:off x="3779089" y="4891398"/>
                <a:ext cx="1043796" cy="39681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566F3C3-F009-477D-9E51-56B2201FC7DE}"/>
                  </a:ext>
                </a:extLst>
              </p:cNvPr>
              <p:cNvSpPr/>
              <p:nvPr/>
            </p:nvSpPr>
            <p:spPr>
              <a:xfrm>
                <a:off x="4903219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30642D7-78A9-4EAD-837E-03C30487D18F}"/>
                  </a:ext>
                </a:extLst>
              </p:cNvPr>
              <p:cNvSpPr/>
              <p:nvPr/>
            </p:nvSpPr>
            <p:spPr>
              <a:xfrm>
                <a:off x="6025372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790612-9506-4602-B769-E05F151C3F03}"/>
                  </a:ext>
                </a:extLst>
              </p:cNvPr>
              <p:cNvSpPr/>
              <p:nvPr/>
            </p:nvSpPr>
            <p:spPr>
              <a:xfrm>
                <a:off x="7146806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AF5D4D9-F5B8-4FFD-8105-E0E5D249AC7B}"/>
                  </a:ext>
                </a:extLst>
              </p:cNvPr>
              <p:cNvSpPr/>
              <p:nvPr/>
            </p:nvSpPr>
            <p:spPr>
              <a:xfrm>
                <a:off x="2656936" y="5383324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6BF7AB-F820-416D-B4F4-74E4CD254F42}"/>
                  </a:ext>
                </a:extLst>
              </p:cNvPr>
              <p:cNvSpPr/>
              <p:nvPr/>
            </p:nvSpPr>
            <p:spPr>
              <a:xfrm>
                <a:off x="3779089" y="5383323"/>
                <a:ext cx="1043796" cy="39681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BCEF57-0C96-47C0-ABA9-1C0FEA4E45BC}"/>
                  </a:ext>
                </a:extLst>
              </p:cNvPr>
              <p:cNvSpPr/>
              <p:nvPr/>
            </p:nvSpPr>
            <p:spPr>
              <a:xfrm>
                <a:off x="4903219" y="5383322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E46CFEA-5A51-451F-B1F8-A82F357224DB}"/>
                  </a:ext>
                </a:extLst>
              </p:cNvPr>
              <p:cNvSpPr/>
              <p:nvPr/>
            </p:nvSpPr>
            <p:spPr>
              <a:xfrm>
                <a:off x="6025372" y="5383322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6A5D70-DAFB-4805-A3BA-30A5091F0612}"/>
                  </a:ext>
                </a:extLst>
              </p:cNvPr>
              <p:cNvSpPr/>
              <p:nvPr/>
            </p:nvSpPr>
            <p:spPr>
              <a:xfrm>
                <a:off x="7146806" y="5383322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Left Brace 32">
                <a:extLst>
                  <a:ext uri="{FF2B5EF4-FFF2-40B4-BE49-F238E27FC236}">
                    <a16:creationId xmlns:a16="http://schemas.microsoft.com/office/drawing/2014/main" id="{12CCAEDD-141A-4485-91D6-F0DE4B74C9D2}"/>
                  </a:ext>
                </a:extLst>
              </p:cNvPr>
              <p:cNvSpPr/>
              <p:nvPr/>
            </p:nvSpPr>
            <p:spPr>
              <a:xfrm rot="16200000">
                <a:off x="5337194" y="3277304"/>
                <a:ext cx="175846" cy="5533666"/>
              </a:xfrm>
              <a:prstGeom prst="leftBrac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F784A3DF-B579-4FBB-AE73-AB3A81A390DA}"/>
                  </a:ext>
                </a:extLst>
              </p:cNvPr>
              <p:cNvSpPr/>
              <p:nvPr/>
            </p:nvSpPr>
            <p:spPr>
              <a:xfrm rot="5400000" flipV="1">
                <a:off x="4197579" y="3679053"/>
                <a:ext cx="206816" cy="1043796"/>
              </a:xfrm>
              <a:prstGeom prst="leftBrac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Left Brace 34">
                <a:extLst>
                  <a:ext uri="{FF2B5EF4-FFF2-40B4-BE49-F238E27FC236}">
                    <a16:creationId xmlns:a16="http://schemas.microsoft.com/office/drawing/2014/main" id="{E4954241-44E5-46B8-A65D-328277777F84}"/>
                  </a:ext>
                </a:extLst>
              </p:cNvPr>
              <p:cNvSpPr/>
              <p:nvPr/>
            </p:nvSpPr>
            <p:spPr>
              <a:xfrm flipV="1">
                <a:off x="2290352" y="4891397"/>
                <a:ext cx="206816" cy="396815"/>
              </a:xfrm>
              <a:prstGeom prst="leftBrac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F8AAC9-2CE5-4C93-8D63-B71C0BFD8195}"/>
                </a:ext>
              </a:extLst>
            </p:cNvPr>
            <p:cNvSpPr txBox="1"/>
            <p:nvPr/>
          </p:nvSpPr>
          <p:spPr>
            <a:xfrm>
              <a:off x="7886963" y="6236875"/>
              <a:ext cx="984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Relation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C80ADE-C0E3-462B-8014-A00529216779}"/>
                </a:ext>
              </a:extLst>
            </p:cNvPr>
            <p:cNvSpPr txBox="1"/>
            <p:nvPr/>
          </p:nvSpPr>
          <p:spPr>
            <a:xfrm>
              <a:off x="4659413" y="4987470"/>
              <a:ext cx="545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Tuple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A7BE99-37DB-4F88-9CEF-08C41C7A4F8A}"/>
                </a:ext>
              </a:extLst>
            </p:cNvPr>
            <p:cNvSpPr txBox="1"/>
            <p:nvPr/>
          </p:nvSpPr>
          <p:spPr>
            <a:xfrm>
              <a:off x="6762833" y="3857891"/>
              <a:ext cx="984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Attribute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89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F5615A-5540-4FBE-9FE3-F3243E9AFC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NOSQL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FFB2C4-01CB-4585-80B4-4B76C21E2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819793"/>
              </p:ext>
            </p:extLst>
          </p:nvPr>
        </p:nvGraphicFramePr>
        <p:xfrm>
          <a:off x="6145493" y="478153"/>
          <a:ext cx="4554386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7193">
                  <a:extLst>
                    <a:ext uri="{9D8B030D-6E8A-4147-A177-3AD203B41FA5}">
                      <a16:colId xmlns:a16="http://schemas.microsoft.com/office/drawing/2014/main" val="273725202"/>
                    </a:ext>
                  </a:extLst>
                </a:gridCol>
                <a:gridCol w="2277193">
                  <a:extLst>
                    <a:ext uri="{9D8B030D-6E8A-4147-A177-3AD203B41FA5}">
                      <a16:colId xmlns:a16="http://schemas.microsoft.com/office/drawing/2014/main" val="671613091"/>
                    </a:ext>
                  </a:extLst>
                </a:gridCol>
              </a:tblGrid>
              <a:tr h="38244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Document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Column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40232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The central concept is the document. Assume that documents capture or encode all data. Often encoded as XML, JSON or YAML.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Data arranged with data stored in columns. A timestamp is used to differentiate current and stale records. Many columns form a Column Collection.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0142342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MongoDB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CouchDB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RavenDB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Cassandra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HBase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Accumulo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2168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928ED21-A4B0-4A3C-BABF-D0319C28C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151344"/>
              </p:ext>
            </p:extLst>
          </p:nvPr>
        </p:nvGraphicFramePr>
        <p:xfrm>
          <a:off x="5006897" y="3634738"/>
          <a:ext cx="6831579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7193">
                  <a:extLst>
                    <a:ext uri="{9D8B030D-6E8A-4147-A177-3AD203B41FA5}">
                      <a16:colId xmlns:a16="http://schemas.microsoft.com/office/drawing/2014/main" val="1626312954"/>
                    </a:ext>
                  </a:extLst>
                </a:gridCol>
                <a:gridCol w="2277193">
                  <a:extLst>
                    <a:ext uri="{9D8B030D-6E8A-4147-A177-3AD203B41FA5}">
                      <a16:colId xmlns:a16="http://schemas.microsoft.com/office/drawing/2014/main" val="3826331175"/>
                    </a:ext>
                  </a:extLst>
                </a:gridCol>
                <a:gridCol w="2277193">
                  <a:extLst>
                    <a:ext uri="{9D8B030D-6E8A-4147-A177-3AD203B41FA5}">
                      <a16:colId xmlns:a16="http://schemas.microsoft.com/office/drawing/2014/main" val="3019709862"/>
                    </a:ext>
                  </a:extLst>
                </a:gridCol>
              </a:tblGrid>
              <a:tr h="382445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Graph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Key</a:t>
                      </a: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Object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127849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Uses graph structures and semantic queries. Nodes and edges with properties are used to represent data and relationships.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A data store designed for storing, retrieving and managing associative arrays (hash/dictionary). Records are quickly retrieved via a unique key.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A database management system in which information is represented as objects as used in an object-oriented language.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7771990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neo4j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JanusGraph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Tinkerpop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Redis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Riak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Oracle NoSQL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db4o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ObjectDB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JADE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48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444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Image result for ecosystem">
            <a:extLst>
              <a:ext uri="{FF2B5EF4-FFF2-40B4-BE49-F238E27FC236}">
                <a16:creationId xmlns:a16="http://schemas.microsoft.com/office/drawing/2014/main" id="{8FE7562A-FBD9-4AD2-89DF-BCDFE4C81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CAP THEOREM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When designing distributed web services, there are three properties that are commonly desired: consistency, availability, and partition tolerance. It is impossible to achieve all three.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/>
              <a:t>PACELC goes further, another trade-off also exists: between latency and consistency, even in absence of partitions, providing a more complete portrayal of consistency tradeoffs for distributed systems.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760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Image result for ecosystem">
            <a:extLst>
              <a:ext uri="{FF2B5EF4-FFF2-40B4-BE49-F238E27FC236}">
                <a16:creationId xmlns:a16="http://schemas.microsoft.com/office/drawing/2014/main" id="{69D258E5-EC5E-423C-9106-97595A615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INGESTION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FFFFFF"/>
                </a:solidFill>
              </a:rPr>
              <a:t>AirFlow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Sqoop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Flume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Azure Data Factory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AWS Glue</a:t>
            </a:r>
          </a:p>
        </p:txBody>
      </p:sp>
    </p:spTree>
    <p:extLst>
      <p:ext uri="{BB962C8B-B14F-4D97-AF65-F5344CB8AC3E}">
        <p14:creationId xmlns:p14="http://schemas.microsoft.com/office/powerpoint/2010/main" val="3710016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erson, looking, holding, animal&#10;&#10;Description automatically generated">
            <a:extLst>
              <a:ext uri="{FF2B5EF4-FFF2-40B4-BE49-F238E27FC236}">
                <a16:creationId xmlns:a16="http://schemas.microsoft.com/office/drawing/2014/main" id="{D1E41BCF-45E7-48F7-BA87-300F61804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19"/>
            <a:ext cx="12192000" cy="6862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ETL / ELT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F42BAF4-DBEA-4CEE-A5E6-3E0BCC0E90D6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Extract-Transform-Load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OLAP/SSIS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Vertical Scale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Specific transforms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Data warehousing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Up-front investment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Extract-Load-Transform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Horizontal Scale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Transform on-demand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Data lakes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Unlimited potential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270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light, circuit, outdoor&#10;&#10;Description automatically generated">
            <a:extLst>
              <a:ext uri="{FF2B5EF4-FFF2-40B4-BE49-F238E27FC236}">
                <a16:creationId xmlns:a16="http://schemas.microsoft.com/office/drawing/2014/main" id="{408DF111-E806-4B88-9CCF-759107B9AF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8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STORAGE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Hadoop File System (HDFS)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Azure Storage Accounts (WASBS/ABSFS)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AWS S3 Buckets (S3A)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Parquet Columnar Files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Databricks Delta</a:t>
            </a:r>
          </a:p>
        </p:txBody>
      </p:sp>
    </p:spTree>
    <p:extLst>
      <p:ext uri="{BB962C8B-B14F-4D97-AF65-F5344CB8AC3E}">
        <p14:creationId xmlns:p14="http://schemas.microsoft.com/office/powerpoint/2010/main" val="4253782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vertebrate, animal&#10;&#10;Description automatically generated">
            <a:extLst>
              <a:ext uri="{FF2B5EF4-FFF2-40B4-BE49-F238E27FC236}">
                <a16:creationId xmlns:a16="http://schemas.microsoft.com/office/drawing/2014/main" id="{C3F03E2E-5274-47FD-A6FF-EC09A6678A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COMPUTE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Spark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Hive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FFFF"/>
                </a:solidFill>
              </a:rPr>
              <a:t>Flink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Pig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Mahout</a:t>
            </a:r>
          </a:p>
        </p:txBody>
      </p:sp>
    </p:spTree>
    <p:extLst>
      <p:ext uri="{BB962C8B-B14F-4D97-AF65-F5344CB8AC3E}">
        <p14:creationId xmlns:p14="http://schemas.microsoft.com/office/powerpoint/2010/main" val="2979273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Image result for ecosystem">
            <a:extLst>
              <a:ext uri="{FF2B5EF4-FFF2-40B4-BE49-F238E27FC236}">
                <a16:creationId xmlns:a16="http://schemas.microsoft.com/office/drawing/2014/main" id="{38562E38-42E7-4A97-AD3B-E037D3C08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BATCH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893630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0" name="Picture 2" descr="Image result for big data">
            <a:extLst>
              <a:ext uri="{FF2B5EF4-FFF2-40B4-BE49-F238E27FC236}">
                <a16:creationId xmlns:a16="http://schemas.microsoft.com/office/drawing/2014/main" id="{D999BFAD-947E-4C28-9593-B5D144173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STREAMING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Real-time / near real-time processing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Rich metadata derived from stream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Time windowed operations</a:t>
            </a: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Build </a:t>
            </a:r>
            <a:r>
              <a:rPr lang="en-US" sz="2000" dirty="0">
                <a:solidFill>
                  <a:srgbClr val="FFFFFF"/>
                </a:solidFill>
              </a:rPr>
              <a:t>and define streaming topology</a:t>
            </a:r>
          </a:p>
        </p:txBody>
      </p:sp>
    </p:spTree>
    <p:extLst>
      <p:ext uri="{BB962C8B-B14F-4D97-AF65-F5344CB8AC3E}">
        <p14:creationId xmlns:p14="http://schemas.microsoft.com/office/powerpoint/2010/main" val="118089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 descr="Image result for big data">
            <a:extLst>
              <a:ext uri="{FF2B5EF4-FFF2-40B4-BE49-F238E27FC236}">
                <a16:creationId xmlns:a16="http://schemas.microsoft.com/office/drawing/2014/main" id="{A5B5670C-5CB1-47AA-8385-5387B37D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999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BIG 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Big data is data sets that are so voluminous and complex that traditional data-processing application software are inadequate to deal with them.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Big data challenges include capturing data, data storage, data analysis, search, sharing, transfer, visualization, querying, updating, information privacy and data source.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69824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Image result for big data">
            <a:extLst>
              <a:ext uri="{FF2B5EF4-FFF2-40B4-BE49-F238E27FC236}">
                <a16:creationId xmlns:a16="http://schemas.microsoft.com/office/drawing/2014/main" id="{9E69670D-CA5D-4239-BA60-BFAF49BD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RESULTS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53042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Related image">
            <a:extLst>
              <a:ext uri="{FF2B5EF4-FFF2-40B4-BE49-F238E27FC236}">
                <a16:creationId xmlns:a16="http://schemas.microsoft.com/office/drawing/2014/main" id="{01951F01-752E-4ACF-A440-B4307FA2B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VISUALIZATION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241561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ecosystem">
            <a:extLst>
              <a:ext uri="{FF2B5EF4-FFF2-40B4-BE49-F238E27FC236}">
                <a16:creationId xmlns:a16="http://schemas.microsoft.com/office/drawing/2014/main" id="{05C51E0A-7EFE-4C0B-9848-849620AC5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INSIGHTS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558223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E1ADE-556A-48FB-8F4C-7037762B52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PIPELINES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052839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2" name="Picture 2" descr="Image result for oil field blue">
            <a:extLst>
              <a:ext uri="{FF2B5EF4-FFF2-40B4-BE49-F238E27FC236}">
                <a16:creationId xmlns:a16="http://schemas.microsoft.com/office/drawing/2014/main" id="{24A30F4B-821B-4FBF-9A97-87BAFFA54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MONETISATION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77730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cambridge analytica">
            <a:extLst>
              <a:ext uri="{FF2B5EF4-FFF2-40B4-BE49-F238E27FC236}">
                <a16:creationId xmlns:a16="http://schemas.microsoft.com/office/drawing/2014/main" id="{23C523A3-8118-4821-9EC9-F42E32EF6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3416"/>
            <a:ext cx="12191999" cy="68614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8CB3734-58B7-4F77-AC21-F3A700BA9D6A}"/>
              </a:ext>
            </a:extLst>
          </p:cNvPr>
          <p:cNvSpPr txBox="1">
            <a:spLocks/>
          </p:cNvSpPr>
          <p:nvPr/>
        </p:nvSpPr>
        <p:spPr>
          <a:xfrm>
            <a:off x="-1" y="4440024"/>
            <a:ext cx="12192001" cy="13521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THE GOOD, THE BAD &amp; THE UGLY OF 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706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black, basketball&#10;&#10;Description automatically generated">
            <a:extLst>
              <a:ext uri="{FF2B5EF4-FFF2-40B4-BE49-F238E27FC236}">
                <a16:creationId xmlns:a16="http://schemas.microsoft.com/office/drawing/2014/main" id="{B6A5F3B7-FC02-43D6-85F6-4C54A7965D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POWERING AI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492080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000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958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365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7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CERN Data Centre passes the 200-petabyte milestone">
            <a:extLst>
              <a:ext uri="{FF2B5EF4-FFF2-40B4-BE49-F238E27FC236}">
                <a16:creationId xmlns:a16="http://schemas.microsoft.com/office/drawing/2014/main" id="{70CA9389-5FF4-43A8-BA0C-3811BD112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" b="12578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0A17D6-3C60-4504-9CD7-8E3517F4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VOLUME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7155A-A95A-49B5-9D96-5D6923846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The CERN Data Centre passed a major milestone on 29 June 2017 with more than 200 petabytes of data now archived on tape.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Particles collide in the Large Hadron Collider (LHC) detectors approximately 1 billion times per second, generating about one petabyte of collision data per second.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Even after the drastic data reduction performed by the experiments, the CERN DC processes on average one petabyte of data per day.</a:t>
            </a:r>
            <a:endParaRPr lang="en-GB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932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645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2" name="Picture 6" descr="Related image">
            <a:extLst>
              <a:ext uri="{FF2B5EF4-FFF2-40B4-BE49-F238E27FC236}">
                <a16:creationId xmlns:a16="http://schemas.microsoft.com/office/drawing/2014/main" id="{BCFE3595-9B5B-4B5F-9611-B5C16B9E9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 HANDS ON LAB  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Storage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Ingestion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Preparation</a:t>
            </a:r>
          </a:p>
        </p:txBody>
      </p:sp>
    </p:spTree>
    <p:extLst>
      <p:ext uri="{BB962C8B-B14F-4D97-AF65-F5344CB8AC3E}">
        <p14:creationId xmlns:p14="http://schemas.microsoft.com/office/powerpoint/2010/main" val="272156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38" name="Picture 2" descr="Related image">
            <a:extLst>
              <a:ext uri="{FF2B5EF4-FFF2-40B4-BE49-F238E27FC236}">
                <a16:creationId xmlns:a16="http://schemas.microsoft.com/office/drawing/2014/main" id="{B1FDAA42-4B1F-4B20-8947-8D96EB1E7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 HANDS ON LAB  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Batch Processing</a:t>
            </a:r>
          </a:p>
        </p:txBody>
      </p:sp>
    </p:spTree>
    <p:extLst>
      <p:ext uri="{BB962C8B-B14F-4D97-AF65-F5344CB8AC3E}">
        <p14:creationId xmlns:p14="http://schemas.microsoft.com/office/powerpoint/2010/main" val="2928382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 descr="Related image">
            <a:extLst>
              <a:ext uri="{FF2B5EF4-FFF2-40B4-BE49-F238E27FC236}">
                <a16:creationId xmlns:a16="http://schemas.microsoft.com/office/drawing/2014/main" id="{4589114F-35DD-4AC5-877E-376A55A2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HANDS ON LAB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641680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6" name="Picture 2" descr="Image result for space blue">
            <a:extLst>
              <a:ext uri="{FF2B5EF4-FFF2-40B4-BE49-F238E27FC236}">
                <a16:creationId xmlns:a16="http://schemas.microsoft.com/office/drawing/2014/main" id="{482677D7-5F38-4B93-A140-44BF6A8D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HANDS ON LAB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Deployment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Mobilization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27987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2F279-DE53-43C3-9609-5501C6153E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458"/>
            <a:ext cx="12183267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B71E5ED-550B-4B82-BCD9-828D80745B2D}"/>
              </a:ext>
            </a:extLst>
          </p:cNvPr>
          <p:cNvSpPr txBox="1">
            <a:spLocks/>
          </p:cNvSpPr>
          <p:nvPr/>
        </p:nvSpPr>
        <p:spPr>
          <a:xfrm>
            <a:off x="-1" y="4440024"/>
            <a:ext cx="12192001" cy="13521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REVIEW &amp; QUESTIONS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747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D2773-2AB5-4DBE-B8D6-108B488EEB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ORCHESTRATION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25126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Image result for ecosystem">
            <a:extLst>
              <a:ext uri="{FF2B5EF4-FFF2-40B4-BE49-F238E27FC236}">
                <a16:creationId xmlns:a16="http://schemas.microsoft.com/office/drawing/2014/main" id="{F7F86F8E-C2AF-42D3-8B42-F2BDBF69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ORCHESTRATION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14312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Image result for ecosystem">
            <a:extLst>
              <a:ext uri="{FF2B5EF4-FFF2-40B4-BE49-F238E27FC236}">
                <a16:creationId xmlns:a16="http://schemas.microsoft.com/office/drawing/2014/main" id="{EBF226DB-DDAF-4086-81FF-2E2792685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ORCHESTRATION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124166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Image result for big data">
            <a:extLst>
              <a:ext uri="{FF2B5EF4-FFF2-40B4-BE49-F238E27FC236}">
                <a16:creationId xmlns:a16="http://schemas.microsoft.com/office/drawing/2014/main" id="{906734C3-64EF-438E-B04F-6B66027E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ORCHESTRATION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199086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B4EFD-5FDF-4822-800C-4A16C32D9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 b="62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19035-8CB0-4088-A11D-C0D1F30EF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VELOCITY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B8F93-6416-413A-865B-E84BB8444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With Office 365 data there is much data velocity. It’s very high frequency data with 10 terabytes (TB) stored a day.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93218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 descr="Image result for big data">
            <a:extLst>
              <a:ext uri="{FF2B5EF4-FFF2-40B4-BE49-F238E27FC236}">
                <a16:creationId xmlns:a16="http://schemas.microsoft.com/office/drawing/2014/main" id="{A630F3E2-0BEB-495D-A078-CCC35E7B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ORCHESTRATION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098351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 descr="Related image">
            <a:extLst>
              <a:ext uri="{FF2B5EF4-FFF2-40B4-BE49-F238E27FC236}">
                <a16:creationId xmlns:a16="http://schemas.microsoft.com/office/drawing/2014/main" id="{0015C3D9-EEFE-47A5-97CD-5CEF08A00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ORCHESTRATION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586751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person standing in front of a curtain&#10;&#10;Description automatically generated">
            <a:extLst>
              <a:ext uri="{FF2B5EF4-FFF2-40B4-BE49-F238E27FC236}">
                <a16:creationId xmlns:a16="http://schemas.microsoft.com/office/drawing/2014/main" id="{6CD39F74-3217-4AB4-93ED-3642DE10D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VARIETY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C4AB7D-EDC4-43BF-9384-BFCFC7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Variety in Big Data refers to all the structured and unstructured data that has the possibility of getting generated either by humans or by machines. 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39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FAF712-D873-46E0-8BAC-47733CCB5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VERACITY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27372A4-E779-43F9-9D4E-A846951C18BE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Veracity is all about making sure the data is accurate, which requires processes to keep the bad data from accumulating in your systems. 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658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13" descr="A picture containing indoor, person, table&#10;&#10;Description automatically generated">
            <a:extLst>
              <a:ext uri="{FF2B5EF4-FFF2-40B4-BE49-F238E27FC236}">
                <a16:creationId xmlns:a16="http://schemas.microsoft.com/office/drawing/2014/main" id="{56B55307-DB69-4B82-A7FF-BA43CE42C7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18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VALUE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C4AB7D-EDC4-43BF-9384-BFCFC7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The primary reason why Big Data has developed rapidly over the last years is because it provides long-term enterprise value.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Value is captured both, in terms of immediate social or monetary gain, and in the form of a strategic competitive advantage.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8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 descr="Related image">
            <a:extLst>
              <a:ext uri="{FF2B5EF4-FFF2-40B4-BE49-F238E27FC236}">
                <a16:creationId xmlns:a16="http://schemas.microsoft.com/office/drawing/2014/main" id="{B05E5732-652F-4852-B848-750A1CA32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STRATEGY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Define and understand problem domain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 resources positioned effectively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Identify, store, provision, process, govern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 inventory, protection and architecture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Lives and evolves alongside long term plan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Road-map to unlock value streams</a:t>
            </a:r>
          </a:p>
        </p:txBody>
      </p:sp>
    </p:spTree>
    <p:extLst>
      <p:ext uri="{BB962C8B-B14F-4D97-AF65-F5344CB8AC3E}">
        <p14:creationId xmlns:p14="http://schemas.microsoft.com/office/powerpoint/2010/main" val="3668426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2736F-F0DC-4C9E-B5D3-D6C5B89F25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ECOSYSTEM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Ingestion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Storage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Compute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Results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Visualization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12343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JSS25 Palette">
      <a:dk1>
        <a:srgbClr val="041E42"/>
      </a:dk1>
      <a:lt1>
        <a:srgbClr val="FFFFFF"/>
      </a:lt1>
      <a:dk2>
        <a:srgbClr val="0047BB"/>
      </a:dk2>
      <a:lt2>
        <a:srgbClr val="97C1E5"/>
      </a:lt2>
      <a:accent1>
        <a:srgbClr val="FFD100"/>
      </a:accent1>
      <a:accent2>
        <a:srgbClr val="FF5000"/>
      </a:accent2>
      <a:accent3>
        <a:srgbClr val="3CCBDA"/>
      </a:accent3>
      <a:accent4>
        <a:srgbClr val="97C1E5"/>
      </a:accent4>
      <a:accent5>
        <a:srgbClr val="97C1E5"/>
      </a:accent5>
      <a:accent6>
        <a:srgbClr val="C3C6C8"/>
      </a:accent6>
      <a:hlink>
        <a:srgbClr val="D1E0D7"/>
      </a:hlink>
      <a:folHlink>
        <a:srgbClr val="97C1E5"/>
      </a:folHlink>
    </a:clrScheme>
    <a:fontScheme name="BJSS25">
      <a:majorFont>
        <a:latin typeface="Helvetica LT Pro ExtraComp"/>
        <a:ea typeface=""/>
        <a:cs typeface=""/>
      </a:majorFont>
      <a:minorFont>
        <a:latin typeface="Catamaran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47B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 algn="l">
          <a:defRPr sz="1400" dirty="0">
            <a:latin typeface="Catamaran" panose="00000500000000000000" pitchFamily="2" charset="0"/>
            <a:cs typeface="Catamaran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JSS Presentation Template (Jan 19)" id="{A4E79AE7-793D-4E12-A7E6-7FBAF8CF6C33}" vid="{27D6D6E7-4720-4CD0-9793-9F74303788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1575</TotalTime>
  <Words>763</Words>
  <Application>Microsoft Office PowerPoint</Application>
  <PresentationFormat>Widescreen</PresentationFormat>
  <Paragraphs>188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Calibri</vt:lpstr>
      <vt:lpstr>Calibri Light</vt:lpstr>
      <vt:lpstr>Catamaran</vt:lpstr>
      <vt:lpstr>Catamaran ExtraLight</vt:lpstr>
      <vt:lpstr>Catamaran Medium</vt:lpstr>
      <vt:lpstr>Catamaran SemiBold</vt:lpstr>
      <vt:lpstr>Helvetica LT Pro ExtraComp</vt:lpstr>
      <vt:lpstr>Wingdings</vt:lpstr>
      <vt:lpstr>Office Theme</vt:lpstr>
      <vt:lpstr>1_Office Theme</vt:lpstr>
      <vt:lpstr>GRADUATE ACADEMY</vt:lpstr>
      <vt:lpstr>BIG DATA</vt:lpstr>
      <vt:lpstr>VOLUME</vt:lpstr>
      <vt:lpstr>VELOCITY</vt:lpstr>
      <vt:lpstr>VARIETY</vt:lpstr>
      <vt:lpstr>VERACITY</vt:lpstr>
      <vt:lpstr>VALUE</vt:lpstr>
      <vt:lpstr>DATA STRATEGY</vt:lpstr>
      <vt:lpstr>ECOSYSTEM</vt:lpstr>
      <vt:lpstr>DATA</vt:lpstr>
      <vt:lpstr>SQL</vt:lpstr>
      <vt:lpstr>NOSQL</vt:lpstr>
      <vt:lpstr>CAP THEOREM</vt:lpstr>
      <vt:lpstr>INGESTION</vt:lpstr>
      <vt:lpstr>ETL / ELT</vt:lpstr>
      <vt:lpstr>STORAGE</vt:lpstr>
      <vt:lpstr>COMPUTE</vt:lpstr>
      <vt:lpstr>BATCH</vt:lpstr>
      <vt:lpstr>STREAMING</vt:lpstr>
      <vt:lpstr>RESULTS</vt:lpstr>
      <vt:lpstr>VISUALIZATION</vt:lpstr>
      <vt:lpstr>INSIGHTS</vt:lpstr>
      <vt:lpstr>PIPELINES</vt:lpstr>
      <vt:lpstr>MONETISATION</vt:lpstr>
      <vt:lpstr>PowerPoint Presentation</vt:lpstr>
      <vt:lpstr>POWERING AI</vt:lpstr>
      <vt:lpstr>DATA PLATFORM</vt:lpstr>
      <vt:lpstr>DATA PLATFORM</vt:lpstr>
      <vt:lpstr>DATA PLATFORM</vt:lpstr>
      <vt:lpstr>DATA PLATFORM</vt:lpstr>
      <vt:lpstr> HANDS ON LAB  </vt:lpstr>
      <vt:lpstr> HANDS ON LAB  </vt:lpstr>
      <vt:lpstr>HANDS ON LAB</vt:lpstr>
      <vt:lpstr>HANDS ON LAB</vt:lpstr>
      <vt:lpstr>PowerPoint Presentation</vt:lpstr>
      <vt:lpstr>ORCHESTRATION</vt:lpstr>
      <vt:lpstr>ORCHESTRATION</vt:lpstr>
      <vt:lpstr>ORCHESTRATION</vt:lpstr>
      <vt:lpstr>ORCHESTRATION</vt:lpstr>
      <vt:lpstr>ORCHESTRATION</vt:lpstr>
      <vt:lpstr>ORCHESTRATION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Graduate Academy</dc:title>
  <dc:creator>Simon Dale</dc:creator>
  <cp:lastModifiedBy>Simon Dale</cp:lastModifiedBy>
  <cp:revision>50</cp:revision>
  <dcterms:created xsi:type="dcterms:W3CDTF">2019-07-30T22:57:59Z</dcterms:created>
  <dcterms:modified xsi:type="dcterms:W3CDTF">2019-08-01T22:41:12Z</dcterms:modified>
</cp:coreProperties>
</file>